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08.xml" ContentType="application/vnd.openxmlformats-officedocument.presentationml.slide+xml"/>
  <Override PartName="/ppt/slides/slide42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4.xml" ContentType="application/vnd.openxmlformats-officedocument.presentationml.slide+xml"/>
  <Override PartName="/ppt/slides/slide114.xml" ContentType="application/vnd.openxmlformats-officedocument.presentationml.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5.xml" ContentType="application/vnd.openxmlformats-officedocument.presentationml.slide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101.xml" ContentType="application/vnd.openxmlformats-officedocument.presentationml.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  <p:sldMasterId id="2147483672" r:id="rId2"/>
  </p:sldMasterIdLst>
  <p:notesMasterIdLst>
    <p:notesMasterId r:id="rId130"/>
  </p:notesMasterIdLst>
  <p:sldIdLst>
    <p:sldId id="256" r:id="rId3"/>
    <p:sldId id="434" r:id="rId4"/>
    <p:sldId id="441" r:id="rId5"/>
    <p:sldId id="435" r:id="rId6"/>
    <p:sldId id="437" r:id="rId7"/>
    <p:sldId id="438" r:id="rId8"/>
    <p:sldId id="436" r:id="rId9"/>
    <p:sldId id="344" r:id="rId10"/>
    <p:sldId id="445" r:id="rId11"/>
    <p:sldId id="443" r:id="rId12"/>
    <p:sldId id="444" r:id="rId13"/>
    <p:sldId id="440" r:id="rId14"/>
    <p:sldId id="431" r:id="rId15"/>
    <p:sldId id="290" r:id="rId16"/>
    <p:sldId id="287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421" r:id="rId28"/>
    <p:sldId id="288" r:id="rId29"/>
    <p:sldId id="291" r:id="rId30"/>
    <p:sldId id="348" r:id="rId31"/>
    <p:sldId id="289" r:id="rId32"/>
    <p:sldId id="282" r:id="rId33"/>
    <p:sldId id="283" r:id="rId34"/>
    <p:sldId id="276" r:id="rId35"/>
    <p:sldId id="280" r:id="rId36"/>
    <p:sldId id="281" r:id="rId37"/>
    <p:sldId id="293" r:id="rId38"/>
    <p:sldId id="285" r:id="rId39"/>
    <p:sldId id="323" r:id="rId40"/>
    <p:sldId id="294" r:id="rId41"/>
    <p:sldId id="324" r:id="rId42"/>
    <p:sldId id="304" r:id="rId43"/>
    <p:sldId id="298" r:id="rId44"/>
    <p:sldId id="420" r:id="rId45"/>
    <p:sldId id="422" r:id="rId46"/>
    <p:sldId id="424" r:id="rId47"/>
    <p:sldId id="374" r:id="rId48"/>
    <p:sldId id="302" r:id="rId49"/>
    <p:sldId id="308" r:id="rId50"/>
    <p:sldId id="311" r:id="rId51"/>
    <p:sldId id="312" r:id="rId52"/>
    <p:sldId id="423" r:id="rId53"/>
    <p:sldId id="425" r:id="rId54"/>
    <p:sldId id="375" r:id="rId55"/>
    <p:sldId id="299" r:id="rId56"/>
    <p:sldId id="300" r:id="rId57"/>
    <p:sldId id="305" r:id="rId58"/>
    <p:sldId id="346" r:id="rId59"/>
    <p:sldId id="345" r:id="rId60"/>
    <p:sldId id="301" r:id="rId61"/>
    <p:sldId id="326" r:id="rId62"/>
    <p:sldId id="376" r:id="rId63"/>
    <p:sldId id="334" r:id="rId64"/>
    <p:sldId id="330" r:id="rId65"/>
    <p:sldId id="377" r:id="rId66"/>
    <p:sldId id="328" r:id="rId67"/>
    <p:sldId id="329" r:id="rId68"/>
    <p:sldId id="327" r:id="rId69"/>
    <p:sldId id="325" r:id="rId70"/>
    <p:sldId id="335" r:id="rId71"/>
    <p:sldId id="332" r:id="rId72"/>
    <p:sldId id="378" r:id="rId73"/>
    <p:sldId id="337" r:id="rId74"/>
    <p:sldId id="338" r:id="rId75"/>
    <p:sldId id="339" r:id="rId76"/>
    <p:sldId id="341" r:id="rId77"/>
    <p:sldId id="343" r:id="rId78"/>
    <p:sldId id="349" r:id="rId79"/>
    <p:sldId id="350" r:id="rId80"/>
    <p:sldId id="351" r:id="rId81"/>
    <p:sldId id="363" r:id="rId82"/>
    <p:sldId id="352" r:id="rId83"/>
    <p:sldId id="364" r:id="rId84"/>
    <p:sldId id="354" r:id="rId85"/>
    <p:sldId id="365" r:id="rId86"/>
    <p:sldId id="358" r:id="rId87"/>
    <p:sldId id="359" r:id="rId88"/>
    <p:sldId id="360" r:id="rId89"/>
    <p:sldId id="415" r:id="rId90"/>
    <p:sldId id="362" r:id="rId91"/>
    <p:sldId id="353" r:id="rId92"/>
    <p:sldId id="379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405" r:id="rId101"/>
    <p:sldId id="410" r:id="rId102"/>
    <p:sldId id="406" r:id="rId103"/>
    <p:sldId id="407" r:id="rId104"/>
    <p:sldId id="408" r:id="rId105"/>
    <p:sldId id="409" r:id="rId106"/>
    <p:sldId id="373" r:id="rId107"/>
    <p:sldId id="380" r:id="rId108"/>
    <p:sldId id="383" r:id="rId109"/>
    <p:sldId id="384" r:id="rId110"/>
    <p:sldId id="385" r:id="rId111"/>
    <p:sldId id="386" r:id="rId112"/>
    <p:sldId id="387" r:id="rId113"/>
    <p:sldId id="388" r:id="rId114"/>
    <p:sldId id="419" r:id="rId115"/>
    <p:sldId id="389" r:id="rId116"/>
    <p:sldId id="391" r:id="rId117"/>
    <p:sldId id="401" r:id="rId118"/>
    <p:sldId id="390" r:id="rId119"/>
    <p:sldId id="392" r:id="rId120"/>
    <p:sldId id="393" r:id="rId121"/>
    <p:sldId id="395" r:id="rId122"/>
    <p:sldId id="396" r:id="rId123"/>
    <p:sldId id="398" r:id="rId124"/>
    <p:sldId id="399" r:id="rId125"/>
    <p:sldId id="397" r:id="rId126"/>
    <p:sldId id="428" r:id="rId127"/>
    <p:sldId id="429" r:id="rId128"/>
    <p:sldId id="404" r:id="rId1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7B700"/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39" autoAdjust="0"/>
    <p:restoredTop sz="94675" autoAdjust="0"/>
  </p:normalViewPr>
  <p:slideViewPr>
    <p:cSldViewPr>
      <p:cViewPr varScale="1">
        <p:scale>
          <a:sx n="83" d="100"/>
          <a:sy n="83" d="100"/>
        </p:scale>
        <p:origin x="-2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notesMaster" Target="notesMasters/notesMaster1.xml"/><Relationship Id="rId131" Type="http://schemas.openxmlformats.org/officeDocument/2006/relationships/printerSettings" Target="printerSettings/printerSettings1.bin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1/31/10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7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1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0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Relationship Id="rId3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1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 smtClean="0"/>
              <a:t>Grace</a:t>
            </a:r>
            <a:r>
              <a:rPr lang="en-US" dirty="0" smtClean="0"/>
              <a:t>: Safe Multithreaded Programming for C/C++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91000"/>
            <a:ext cx="7315200" cy="1752600"/>
          </a:xfrm>
        </p:spPr>
        <p:txBody>
          <a:bodyPr>
            <a:normAutofit lnSpcReduction="10000"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Emery </a:t>
            </a:r>
            <a:r>
              <a:rPr lang="en-US" sz="3600" b="1" dirty="0" smtClean="0">
                <a:solidFill>
                  <a:srgbClr val="0070C0"/>
                </a:solidFill>
              </a:rPr>
              <a:t>Berger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sz="800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University of Massachusetts, Amherst</a:t>
            </a:r>
          </a:p>
          <a:p>
            <a:r>
              <a:rPr lang="en-US" sz="2800" i="1" dirty="0" smtClean="0">
                <a:solidFill>
                  <a:srgbClr val="0070C0"/>
                </a:solidFill>
              </a:rPr>
              <a:t>www.cs.umass.edu/~emery</a:t>
            </a:r>
            <a:endParaRPr lang="en-US" sz="2800" i="1" dirty="0">
              <a:solidFill>
                <a:srgbClr val="0070C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276600"/>
            <a:ext cx="1666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1754327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with as many bugs as you want!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6" name="&quot;No&quot; Symbol 185"/>
          <p:cNvSpPr/>
          <p:nvPr/>
        </p:nvSpPr>
        <p:spPr bwMode="auto">
          <a:xfrm>
            <a:off x="4876800" y="43434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4267200"/>
            <a:ext cx="155910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TextBox 216"/>
          <p:cNvSpPr txBox="1"/>
          <p:nvPr/>
        </p:nvSpPr>
        <p:spPr>
          <a:xfrm>
            <a:off x="3733800" y="5715000"/>
            <a:ext cx="5181600" cy="1077218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Fork-join</a:t>
            </a:r>
            <a:br>
              <a:rPr lang="en-US" sz="3600" b="1" dirty="0" smtClean="0">
                <a:latin typeface="+mj-lt"/>
              </a:rPr>
            </a:br>
            <a:r>
              <a:rPr lang="en-US" sz="2800" b="1" dirty="0" smtClean="0">
                <a:latin typeface="+mj-lt"/>
              </a:rPr>
              <a:t>(e.g., map-reduce, </a:t>
            </a:r>
            <a:r>
              <a:rPr lang="en-US" sz="2800" b="1" dirty="0" err="1" smtClean="0">
                <a:latin typeface="+mj-lt"/>
              </a:rPr>
              <a:t>Cilk</a:t>
            </a:r>
            <a:r>
              <a:rPr lang="en-US" sz="2800" b="1" dirty="0" smtClean="0">
                <a:latin typeface="+mj-lt"/>
              </a:rPr>
              <a:t>, TBB…)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What’s under the hood?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362200"/>
            <a:ext cx="2981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438400" y="5562600"/>
            <a:ext cx="381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+mj-lt"/>
              </a:rPr>
              <a:t>“Magic!”</a:t>
            </a:r>
            <a:endParaRPr lang="en-US" sz="40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09675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8675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021083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2308324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with as many bugs as you want!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Wall-E cleans up after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81000" y="47244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92D050"/>
                </a:solidFill>
              </a:rPr>
              <a:t>Note:</a:t>
            </a:r>
            <a:br>
              <a:rPr lang="en-US" sz="4000" b="1" dirty="0" smtClean="0">
                <a:solidFill>
                  <a:srgbClr val="92D050"/>
                </a:solidFill>
              </a:rPr>
            </a:br>
            <a:r>
              <a:rPr lang="en-US" sz="4000" b="1" dirty="0" smtClean="0">
                <a:solidFill>
                  <a:srgbClr val="92D050"/>
                </a:solidFill>
              </a:rPr>
              <a:t>Nested threads ok</a:t>
            </a:r>
            <a:endParaRPr 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1000" y="4793159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2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95400" y="1219200"/>
            <a:ext cx="2895600" cy="2246769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How do I “garbage collect” concurrency errors?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0" y="1524000"/>
            <a:ext cx="228600" cy="3048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1219200"/>
            <a:ext cx="152400" cy="1524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0" y="1143000"/>
            <a:ext cx="76200" cy="762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09800" y="27432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scalable </a:t>
            </a:r>
            <a:r>
              <a:rPr lang="en-US" sz="4800" b="1" dirty="0" smtClean="0">
                <a:solidFill>
                  <a:srgbClr val="FF0000"/>
                </a:solidFill>
              </a:rPr>
              <a:t>heap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+ aligned </a:t>
            </a:r>
            <a:r>
              <a:rPr lang="en-US" sz="4800" b="1" dirty="0" err="1" smtClean="0"/>
              <a:t>globals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i="1" dirty="0" smtClean="0">
                <a:solidFill>
                  <a:srgbClr val="FF0000"/>
                </a:solidFill>
              </a:rPr>
              <a:t>I/O</a:t>
            </a:r>
            <a:r>
              <a:rPr lang="en-US" sz="4800" b="1" dirty="0" smtClean="0"/>
              <a:t> (buffering + ordering)</a:t>
            </a:r>
            <a:br>
              <a:rPr lang="en-US" sz="4800" b="1" dirty="0" smtClean="0"/>
            </a:br>
            <a:endParaRPr lang="en-US" sz="48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4800600"/>
            <a:ext cx="1545834" cy="112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143000" y="304800"/>
            <a:ext cx="7416800" cy="1643043"/>
            <a:chOff x="1219200" y="4833957"/>
            <a:chExt cx="7416800" cy="164304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52386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2" y="304800"/>
            <a:ext cx="85975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</a:t>
            </a:r>
            <a:r>
              <a:rPr lang="en-US" sz="3200" b="1" baseline="30000" dirty="0" smtClean="0">
                <a:solidFill>
                  <a:srgbClr val="FF0000"/>
                </a:solidFill>
                <a:latin typeface="+mj-lt"/>
              </a:rPr>
              <a:t>*</a:t>
            </a:r>
            <a:endParaRPr lang="en-US" sz="3600" baseline="300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838200" y="6096000"/>
            <a:ext cx="40386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+mj-lt"/>
              </a:rPr>
              <a:t>*1—16  lines changed</a:t>
            </a:r>
            <a:endParaRPr lang="en-US" sz="2400" i="1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fast…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4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381000" y="5791200"/>
            <a:ext cx="297180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benign race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 bwMode="auto">
          <a:xfrm rot="5400000" flipH="1" flipV="1">
            <a:off x="2190750" y="4933950"/>
            <a:ext cx="533400" cy="11811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Picture 7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113" y="4889500"/>
            <a:ext cx="1417887" cy="196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2" name="TextBox 721"/>
          <p:cNvSpPr txBox="1"/>
          <p:nvPr/>
        </p:nvSpPr>
        <p:spPr>
          <a:xfrm>
            <a:off x="457200" y="57150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378565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robot takes care of your garbage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race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condition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 (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452431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runtime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takes care of your </a:t>
            </a: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memory</a:t>
            </a:r>
            <a:b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errors</a:t>
            </a:r>
          </a:p>
          <a:p>
            <a:pPr algn="ctr"/>
            <a:r>
              <a:rPr lang="en-US" sz="4000" i="1" dirty="0" smtClean="0">
                <a:solidFill>
                  <a:srgbClr val="FFFF00"/>
                </a:solidFill>
                <a:latin typeface="Georgia" pitchFamily="18" charset="0"/>
              </a:rPr>
              <a:t>= </a:t>
            </a:r>
            <a:r>
              <a:rPr lang="en-US" sz="4000" i="1" dirty="0" smtClean="0">
                <a:solidFill>
                  <a:srgbClr val="B7B700"/>
                </a:solidFill>
                <a:latin typeface="Georgia" pitchFamily="18" charset="0"/>
              </a:rPr>
              <a:t>no crashes/vulnerabilities</a:t>
            </a:r>
            <a:endParaRPr lang="en-US" sz="4000" i="1" dirty="0" smtClean="0">
              <a:solidFill>
                <a:srgbClr val="B7B700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atomicity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lock();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95400" y="2794337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deadlock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order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286232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Result: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success story!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168" name="Picture 167" descr="unicorns-rainb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3886200" cy="4145280"/>
          </a:xfrm>
          <a:prstGeom prst="rect">
            <a:avLst/>
          </a:prstGeom>
        </p:spPr>
      </p:pic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3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724400" cy="646331"/>
            <a:chOff x="914400" y="1219200"/>
            <a:chExt cx="47244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05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1"/>
          <p:cNvGrpSpPr/>
          <p:nvPr/>
        </p:nvGrpSpPr>
        <p:grpSpPr>
          <a:xfrm>
            <a:off x="2133600" y="1295400"/>
            <a:ext cx="4572000" cy="646331"/>
            <a:chOff x="914400" y="1219200"/>
            <a:chExt cx="45720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352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4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6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800600" cy="646331"/>
            <a:chOff x="914400" y="1219200"/>
            <a:chExt cx="48006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81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5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" name="Group 823"/>
          <p:cNvGrpSpPr/>
          <p:nvPr/>
        </p:nvGrpSpPr>
        <p:grpSpPr>
          <a:xfrm>
            <a:off x="2133599" y="3316069"/>
            <a:ext cx="3200401" cy="646331"/>
            <a:chOff x="914399" y="3239869"/>
            <a:chExt cx="3200401" cy="646331"/>
          </a:xfrm>
        </p:grpSpPr>
        <p:grpSp>
          <p:nvGrpSpPr>
            <p:cNvPr id="7" name="Group 616"/>
            <p:cNvGrpSpPr/>
            <p:nvPr/>
          </p:nvGrpSpPr>
          <p:grpSpPr>
            <a:xfrm flipV="1">
              <a:off x="914399" y="3385234"/>
              <a:ext cx="838200" cy="279400"/>
              <a:chOff x="304800" y="914400"/>
              <a:chExt cx="6400800" cy="2133600"/>
            </a:xfrm>
          </p:grpSpPr>
          <p:sp>
            <p:nvSpPr>
              <p:cNvPr id="618" name="Rectangle 617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" name="TextBox 819"/>
            <p:cNvSpPr txBox="1"/>
            <p:nvPr/>
          </p:nvSpPr>
          <p:spPr>
            <a:xfrm>
              <a:off x="2133600" y="3239869"/>
              <a:ext cx="1981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deadlock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1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8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282" b="6479"/>
          <a:stretch>
            <a:fillRect/>
          </a:stretch>
        </p:blipFill>
        <p:spPr bwMode="auto">
          <a:xfrm>
            <a:off x="-1549400" y="-152400"/>
            <a:ext cx="10769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28" name="Group 827"/>
          <p:cNvGrpSpPr/>
          <p:nvPr/>
        </p:nvGrpSpPr>
        <p:grpSpPr>
          <a:xfrm>
            <a:off x="76200" y="228600"/>
            <a:ext cx="1696948" cy="2092504"/>
            <a:chOff x="228600" y="228600"/>
            <a:chExt cx="1696948" cy="2092504"/>
          </a:xfrm>
        </p:grpSpPr>
        <p:pic>
          <p:nvPicPr>
            <p:cNvPr id="829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1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2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540" name="Group 539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541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286232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Result: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success story!</a:t>
            </a:r>
            <a:b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(after ~35 years)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983"/>
          <p:cNvGrpSpPr/>
          <p:nvPr/>
        </p:nvGrpSpPr>
        <p:grpSpPr>
          <a:xfrm>
            <a:off x="2133599" y="5638800"/>
            <a:ext cx="4484595" cy="646331"/>
            <a:chOff x="2079171" y="5602069"/>
            <a:chExt cx="4484595" cy="646331"/>
          </a:xfrm>
        </p:grpSpPr>
        <p:grpSp>
          <p:nvGrpSpPr>
            <p:cNvPr id="12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06" name="Rectangle 705"/>
          <p:cNvSpPr/>
          <p:nvPr/>
        </p:nvSpPr>
        <p:spPr bwMode="auto">
          <a:xfrm>
            <a:off x="1371600" y="5410200"/>
            <a:ext cx="5791200" cy="10668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latin typeface="Lucida Console" pitchFamily="49" charset="0"/>
              </a:rPr>
              <a:t>lpthread</a:t>
            </a:r>
            <a:r>
              <a:rPr lang="en-US" sz="2400" b="1" dirty="0" smtClean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4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3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1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78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2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3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4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2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3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4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78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543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6351495" y="4572000"/>
            <a:ext cx="1669211" cy="2057400"/>
            <a:chOff x="2743200" y="1143000"/>
            <a:chExt cx="3276600" cy="4038600"/>
          </a:xfrm>
        </p:grpSpPr>
        <p:pic>
          <p:nvPicPr>
            <p:cNvPr id="709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0" name="Picture 709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1" name="Picture 71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2" name="Picture 71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04800" y="5270758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1143000" y="4833957"/>
            <a:ext cx="7416800" cy="1643043"/>
            <a:chOff x="1219200" y="4833957"/>
            <a:chExt cx="7416800" cy="1643043"/>
          </a:xfrm>
        </p:grpSpPr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8" name="Oval 187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190" name="Straight Arrow Connector 189"/>
          <p:cNvCxnSpPr>
            <a:stCxn id="188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0" name="Straight Arrow Connector 219"/>
          <p:cNvCxnSpPr>
            <a:stCxn id="183" idx="4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6" name="TextBox 195"/>
          <p:cNvSpPr txBox="1"/>
          <p:nvPr/>
        </p:nvSpPr>
        <p:spPr>
          <a:xfrm>
            <a:off x="4419600" y="4419600"/>
            <a:ext cx="2819400" cy="1754326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left-to-right, depth-first ordering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1200329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0292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84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85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565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40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8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360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9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2" name="Straight Connector 731"/>
          <p:cNvCxnSpPr/>
          <p:nvPr/>
        </p:nvCxnSpPr>
        <p:spPr bwMode="auto">
          <a:xfrm rot="10800000" flipV="1">
            <a:off x="3429000" y="5791200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18552</TotalTime>
  <Words>2118</Words>
  <Application>Microsoft Macintosh PowerPoint</Application>
  <PresentationFormat>On-screen Show (4:3)</PresentationFormat>
  <Paragraphs>556</Paragraphs>
  <Slides>127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127</vt:i4>
      </vt:variant>
    </vt:vector>
  </HeadingPairs>
  <TitlesOfParts>
    <vt:vector size="129" baseType="lpstr">
      <vt:lpstr>Slide Master</vt:lpstr>
      <vt:lpstr>Office Theme</vt:lpstr>
      <vt:lpstr>Grace: Safe Multithreaded Programming for C/C++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143</cp:revision>
  <dcterms:created xsi:type="dcterms:W3CDTF">2010-02-01T06:07:12Z</dcterms:created>
  <dcterms:modified xsi:type="dcterms:W3CDTF">2010-02-08T03:01:57Z</dcterms:modified>
</cp:coreProperties>
</file>